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56" r:id="rId3"/>
    <p:sldId id="257" r:id="rId4"/>
  </p:sldIdLst>
  <p:sldSz cx="10058400" cy="7772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101" d="100"/>
          <a:sy n="101" d="100"/>
        </p:scale>
        <p:origin x="1494" y="120"/>
      </p:cViewPr>
      <p:guideLst>
        <p:guide orient="horz" pos="2448"/>
        <p:guide pos="3168"/>
      </p:guideLst>
    </p:cSldViewPr>
  </p:slideViewPr>
  <p:notesTextViewPr>
    <p:cViewPr>
      <p:scale>
        <a:sx n="3" d="2"/>
        <a:sy n="3" d="2"/>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8D6FE3C-34D8-4B4B-9273-D907B0A3B964}" type="datetimeFigureOut">
              <a:rPr lang="en-US"/>
              <a:t>7/5/2019</a:t>
            </a:fld>
            <a:endParaRPr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169A89D-734B-4FAD-B6E7-2B864E72E489}" type="slidenum">
              <a:rPr/>
              <a:t>‹#›</a:t>
            </a:fld>
            <a:endParaRPr dirty="0"/>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D0FF5F4-5691-49AF-9E16-FB22826F7264}" type="datetimeFigureOut">
              <a:rPr lang="en-US"/>
              <a:t>7/5/2019</a:t>
            </a:fld>
            <a:endParaRPr dirty="0"/>
          </a:p>
        </p:txBody>
      </p:sp>
      <p:sp>
        <p:nvSpPr>
          <p:cNvPr id="4" name="Slide Image Placeholder 3"/>
          <p:cNvSpPr>
            <a:spLocks noGrp="1" noRot="1" noChangeAspect="1"/>
          </p:cNvSpPr>
          <p:nvPr>
            <p:ph type="sldImg" idx="2"/>
          </p:nvPr>
        </p:nvSpPr>
        <p:spPr>
          <a:xfrm>
            <a:off x="1474788" y="1162050"/>
            <a:ext cx="4060825" cy="3136900"/>
          </a:xfrm>
          <a:prstGeom prst="rect">
            <a:avLst/>
          </a:prstGeom>
          <a:noFill/>
          <a:ln w="12700">
            <a:solidFill>
              <a:prstClr val="black"/>
            </a:solidFill>
          </a:ln>
        </p:spPr>
        <p:txBody>
          <a:bodyPr vert="horz" lIns="93177" tIns="46589" rIns="93177" bIns="46589" rtlCol="0" anchor="ctr"/>
          <a:lstStyle/>
          <a:p>
            <a:endParaRPr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52A89D7-7603-4ECB-ADF6-F6CF2BE4F401}" type="slidenum">
              <a:rPr/>
              <a:t>‹#›</a:t>
            </a:fld>
            <a:endParaRPr dirty="0"/>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cxnSp>
        <p:nvCxnSpPr>
          <p:cNvPr id="3" name="Straight Connector 2"/>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457200" y="457200"/>
            <a:ext cx="235915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9"/>
          <p:cNvSpPr/>
          <p:nvPr userDrawn="1"/>
        </p:nvSpPr>
        <p:spPr>
          <a:xfrm>
            <a:off x="457200" y="6854395"/>
            <a:ext cx="235915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1" name="Rectangle 10"/>
          <p:cNvSpPr/>
          <p:nvPr userDrawn="1"/>
        </p:nvSpPr>
        <p:spPr>
          <a:xfrm>
            <a:off x="457200" y="4736592"/>
            <a:ext cx="2359152" cy="2075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dirty="0"/>
          </a:p>
        </p:txBody>
      </p:sp>
      <p:sp>
        <p:nvSpPr>
          <p:cNvPr id="12" name="Picture Placeholder 11"/>
          <p:cNvSpPr>
            <a:spLocks noGrp="1"/>
          </p:cNvSpPr>
          <p:nvPr>
            <p:ph type="pic" sz="quarter" idx="10"/>
          </p:nvPr>
        </p:nvSpPr>
        <p:spPr>
          <a:xfrm>
            <a:off x="457200" y="685800"/>
            <a:ext cx="2359152" cy="4005072"/>
          </a:xfrm>
        </p:spPr>
        <p:txBody>
          <a:bodyPr tIns="1097280">
            <a:normAutofit/>
          </a:bodyPr>
          <a:lstStyle>
            <a:lvl1pPr marL="0" indent="0" algn="ctr">
              <a:buNone/>
              <a:defRPr sz="2000"/>
            </a:lvl1pPr>
          </a:lstStyle>
          <a:p>
            <a:r>
              <a:rPr lang="en-US" dirty="0"/>
              <a:t>Click icon to add picture</a:t>
            </a:r>
            <a:endParaRPr dirty="0"/>
          </a:p>
        </p:txBody>
      </p:sp>
      <p:sp>
        <p:nvSpPr>
          <p:cNvPr id="13" name="Rectangle 12"/>
          <p:cNvSpPr/>
          <p:nvPr userDrawn="1"/>
        </p:nvSpPr>
        <p:spPr>
          <a:xfrm>
            <a:off x="375818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4" name="Rectangle 13"/>
          <p:cNvSpPr/>
          <p:nvPr userDrawn="1"/>
        </p:nvSpPr>
        <p:spPr bwMode="auto">
          <a:xfrm>
            <a:off x="3758184"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5" name="Picture Placeholder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r>
              <a:rPr lang="en-US" dirty="0"/>
              <a:t>Click icon to add picture</a:t>
            </a:r>
            <a:endParaRPr dirty="0"/>
          </a:p>
        </p:txBody>
      </p:sp>
      <p:sp>
        <p:nvSpPr>
          <p:cNvPr id="16" name="Rectangle 15"/>
          <p:cNvSpPr/>
          <p:nvPr userDrawn="1"/>
        </p:nvSpPr>
        <p:spPr>
          <a:xfrm>
            <a:off x="714146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7" name="Rectangle 16"/>
          <p:cNvSpPr/>
          <p:nvPr userDrawn="1"/>
        </p:nvSpPr>
        <p:spPr>
          <a:xfrm>
            <a:off x="7141465"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8" name="Picture Placeholder 11"/>
          <p:cNvSpPr>
            <a:spLocks noGrp="1"/>
          </p:cNvSpPr>
          <p:nvPr>
            <p:ph type="pic" sz="quarter" idx="12"/>
          </p:nvPr>
        </p:nvSpPr>
        <p:spPr>
          <a:xfrm>
            <a:off x="7141465" y="2084832"/>
            <a:ext cx="2450592" cy="4727448"/>
          </a:xfrm>
        </p:spPr>
        <p:txBody>
          <a:bodyPr tIns="1097280">
            <a:normAutofit/>
          </a:bodyPr>
          <a:lstStyle>
            <a:lvl1pPr marL="0" indent="0" algn="ctr">
              <a:buNone/>
              <a:defRPr sz="2000"/>
            </a:lvl1pPr>
          </a:lstStyle>
          <a:p>
            <a:r>
              <a:rPr lang="en-US" dirty="0"/>
              <a:t>Click icon to add picture</a:t>
            </a:r>
            <a:endParaRPr dirty="0"/>
          </a:p>
        </p:txBody>
      </p:sp>
      <p:sp>
        <p:nvSpPr>
          <p:cNvPr id="20" name="Rectangle 19"/>
          <p:cNvSpPr/>
          <p:nvPr userDrawn="1"/>
        </p:nvSpPr>
        <p:spPr>
          <a:xfrm>
            <a:off x="7141464" y="1901952"/>
            <a:ext cx="2450592" cy="1463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2" name="Text Placeholder 21"/>
          <p:cNvSpPr>
            <a:spLocks noGrp="1"/>
          </p:cNvSpPr>
          <p:nvPr>
            <p:ph type="body" sz="quarter" idx="13" hasCustomPrompt="1"/>
          </p:nvPr>
        </p:nvSpPr>
        <p:spPr>
          <a:xfrm>
            <a:off x="7142163" y="639763"/>
            <a:ext cx="2449512" cy="1262062"/>
          </a:xfrm>
        </p:spPr>
        <p:txBody>
          <a:bodyPr anchor="ctr">
            <a:noAutofit/>
          </a:bodyPr>
          <a:lstStyle>
            <a:lvl1pPr marL="0" indent="0" algn="ctr">
              <a:lnSpc>
                <a:spcPct val="85000"/>
              </a:lnSpc>
              <a:spcBef>
                <a:spcPts val="0"/>
              </a:spcBef>
              <a:buNone/>
              <a:defRPr sz="3600">
                <a:solidFill>
                  <a:schemeClr val="tx2"/>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a:t>
            </a:r>
            <a:br>
              <a:rPr/>
            </a:br>
            <a:r>
              <a:t>name</a:t>
            </a:r>
          </a:p>
        </p:txBody>
      </p:sp>
      <p:sp>
        <p:nvSpPr>
          <p:cNvPr id="23" name="Text Placeholder 21"/>
          <p:cNvSpPr>
            <a:spLocks noGrp="1"/>
          </p:cNvSpPr>
          <p:nvPr>
            <p:ph type="body" sz="quarter" idx="14" hasCustomPrompt="1"/>
          </p:nvPr>
        </p:nvSpPr>
        <p:spPr>
          <a:xfrm>
            <a:off x="3758184" y="5148648"/>
            <a:ext cx="2449512" cy="266486"/>
          </a:xfrm>
        </p:spPr>
        <p:txBody>
          <a:bodyPr anchor="t">
            <a:noAutofit/>
          </a:bodyPr>
          <a:lstStyle>
            <a:lvl1pPr marL="0" indent="0" algn="ctr">
              <a:lnSpc>
                <a:spcPct val="85000"/>
              </a:lnSpc>
              <a:spcBef>
                <a:spcPts val="0"/>
              </a:spcBef>
              <a:buNone/>
              <a:defRPr sz="16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name</a:t>
            </a:r>
          </a:p>
        </p:txBody>
      </p:sp>
      <p:sp>
        <p:nvSpPr>
          <p:cNvPr id="24" name="Text Placeholder 21"/>
          <p:cNvSpPr>
            <a:spLocks noGrp="1"/>
          </p:cNvSpPr>
          <p:nvPr>
            <p:ph type="body" sz="quarter" idx="15" hasCustomPrompt="1"/>
          </p:nvPr>
        </p:nvSpPr>
        <p:spPr>
          <a:xfrm>
            <a:off x="3758184" y="5465711"/>
            <a:ext cx="2449512" cy="427881"/>
          </a:xfrm>
        </p:spPr>
        <p:txBody>
          <a:bodyPr anchor="t">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address</a:t>
            </a:r>
          </a:p>
        </p:txBody>
      </p:sp>
      <p:sp>
        <p:nvSpPr>
          <p:cNvPr id="25" name="Text Placeholder 21"/>
          <p:cNvSpPr>
            <a:spLocks noGrp="1"/>
          </p:cNvSpPr>
          <p:nvPr>
            <p:ph type="body" sz="quarter" idx="16" hasCustomPrompt="1"/>
          </p:nvPr>
        </p:nvSpPr>
        <p:spPr>
          <a:xfrm>
            <a:off x="3758184" y="5910688"/>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phone</a:t>
            </a:r>
          </a:p>
        </p:txBody>
      </p:sp>
      <p:sp>
        <p:nvSpPr>
          <p:cNvPr id="26" name="Text Placeholder 21"/>
          <p:cNvSpPr>
            <a:spLocks noGrp="1"/>
          </p:cNvSpPr>
          <p:nvPr>
            <p:ph type="body" sz="quarter" idx="17" hasCustomPrompt="1"/>
          </p:nvPr>
        </p:nvSpPr>
        <p:spPr>
          <a:xfrm>
            <a:off x="3758184" y="6155974"/>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email</a:t>
            </a:r>
          </a:p>
        </p:txBody>
      </p:sp>
      <p:sp>
        <p:nvSpPr>
          <p:cNvPr id="27" name="Text Placeholder 21"/>
          <p:cNvSpPr>
            <a:spLocks noGrp="1"/>
          </p:cNvSpPr>
          <p:nvPr>
            <p:ph type="body" sz="quarter" idx="18" hasCustomPrompt="1"/>
          </p:nvPr>
        </p:nvSpPr>
        <p:spPr>
          <a:xfrm>
            <a:off x="3758184" y="6854395"/>
            <a:ext cx="2449512" cy="448347"/>
          </a:xfrm>
        </p:spPr>
        <p:txBody>
          <a:bodyPr anchor="ctr">
            <a:noAutofit/>
          </a:bodyPr>
          <a:lstStyle>
            <a:lvl1pPr marL="0" indent="0" algn="ctr">
              <a:lnSpc>
                <a:spcPct val="10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website URL</a:t>
            </a:r>
          </a:p>
        </p:txBody>
      </p:sp>
      <p:sp>
        <p:nvSpPr>
          <p:cNvPr id="28" name="Text Placeholder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Tree>
    <p:extLst>
      <p:ext uri="{BB962C8B-B14F-4D97-AF65-F5344CB8AC3E}">
        <p14:creationId xmlns:p14="http://schemas.microsoft.com/office/powerpoint/2010/main" val="58631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cxnSp>
        <p:nvCxnSpPr>
          <p:cNvPr id="8" name="Straight Connector 7"/>
          <p:cNvCxnSpPr/>
          <p:nvPr userDrawn="1"/>
        </p:nvCxnSpPr>
        <p:spPr>
          <a:xfrm>
            <a:off x="676656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32" name="Rectangle 31"/>
          <p:cNvSpPr/>
          <p:nvPr userDrawn="1"/>
        </p:nvSpPr>
        <p:spPr>
          <a:xfrm>
            <a:off x="3849624" y="685800"/>
            <a:ext cx="2450592" cy="395039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29" name="Straight Connector 2"/>
          <p:cNvCxnSpPr/>
          <p:nvPr userDrawn="1"/>
        </p:nvCxnSpPr>
        <p:spPr>
          <a:xfrm>
            <a:off x="338328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457200"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9"/>
          <p:cNvSpPr/>
          <p:nvPr userDrawn="1"/>
        </p:nvSpPr>
        <p:spPr>
          <a:xfrm>
            <a:off x="457200"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Picture Placeholder 11"/>
          <p:cNvSpPr>
            <a:spLocks noGrp="1"/>
          </p:cNvSpPr>
          <p:nvPr>
            <p:ph type="pic" sz="quarter" idx="10"/>
          </p:nvPr>
        </p:nvSpPr>
        <p:spPr>
          <a:xfrm>
            <a:off x="457200" y="685800"/>
            <a:ext cx="2450592" cy="2276856"/>
          </a:xfrm>
        </p:spPr>
        <p:txBody>
          <a:bodyPr tIns="457200">
            <a:normAutofit/>
          </a:bodyPr>
          <a:lstStyle>
            <a:lvl1pPr marL="0" indent="0" algn="ctr">
              <a:buNone/>
              <a:defRPr sz="2000"/>
            </a:lvl1pPr>
          </a:lstStyle>
          <a:p>
            <a:r>
              <a:rPr lang="en-US" dirty="0"/>
              <a:t>Click icon to add picture</a:t>
            </a:r>
            <a:endParaRPr dirty="0"/>
          </a:p>
        </p:txBody>
      </p:sp>
      <p:sp>
        <p:nvSpPr>
          <p:cNvPr id="13" name="Rectangle 12"/>
          <p:cNvSpPr/>
          <p:nvPr userDrawn="1"/>
        </p:nvSpPr>
        <p:spPr>
          <a:xfrm>
            <a:off x="3849624" y="457200"/>
            <a:ext cx="245059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4" name="Rectangle 13"/>
          <p:cNvSpPr/>
          <p:nvPr userDrawn="1"/>
        </p:nvSpPr>
        <p:spPr>
          <a:xfrm>
            <a:off x="3849624" y="6854395"/>
            <a:ext cx="245059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6" name="Rectangle 15"/>
          <p:cNvSpPr/>
          <p:nvPr userDrawn="1"/>
        </p:nvSpPr>
        <p:spPr>
          <a:xfrm>
            <a:off x="7232904" y="457200"/>
            <a:ext cx="23591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7" name="Rectangle 16"/>
          <p:cNvSpPr/>
          <p:nvPr userDrawn="1"/>
        </p:nvSpPr>
        <p:spPr>
          <a:xfrm>
            <a:off x="7232904" y="6854395"/>
            <a:ext cx="235915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31" name="Text Placeholder 21"/>
          <p:cNvSpPr>
            <a:spLocks noGrp="1"/>
          </p:cNvSpPr>
          <p:nvPr>
            <p:ph type="body" sz="quarter" idx="20" hasCustomPrompt="1"/>
          </p:nvPr>
        </p:nvSpPr>
        <p:spPr>
          <a:xfrm>
            <a:off x="457200" y="3004771"/>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3" name="Text Placeholder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accent2">
                    <a:lumMod val="7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4" name="Picture Placeholder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r>
              <a:rPr lang="en-US" dirty="0"/>
              <a:t>Click icon to add picture</a:t>
            </a:r>
            <a:endParaRPr dirty="0"/>
          </a:p>
        </p:txBody>
      </p:sp>
      <p:sp>
        <p:nvSpPr>
          <p:cNvPr id="36" name="Text Placeholder 21"/>
          <p:cNvSpPr>
            <a:spLocks noGrp="1"/>
          </p:cNvSpPr>
          <p:nvPr>
            <p:ph type="body" sz="quarter" idx="24" hasCustomPrompt="1"/>
          </p:nvPr>
        </p:nvSpPr>
        <p:spPr>
          <a:xfrm>
            <a:off x="7235571" y="4636192"/>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8" name="Text Placeholder 21"/>
          <p:cNvSpPr>
            <a:spLocks noGrp="1"/>
          </p:cNvSpPr>
          <p:nvPr>
            <p:ph type="body" sz="quarter" idx="26" hasCustomPrompt="1"/>
          </p:nvPr>
        </p:nvSpPr>
        <p:spPr>
          <a:xfrm>
            <a:off x="7235571" y="2854381"/>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0" name="Text Placeholder 21"/>
          <p:cNvSpPr>
            <a:spLocks noGrp="1"/>
          </p:cNvSpPr>
          <p:nvPr>
            <p:ph type="body" sz="quarter" idx="28" hasCustomPrompt="1"/>
          </p:nvPr>
        </p:nvSpPr>
        <p:spPr>
          <a:xfrm>
            <a:off x="7235571" y="933388"/>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3" name="Text Placeholder 21"/>
          <p:cNvSpPr>
            <a:spLocks noGrp="1"/>
          </p:cNvSpPr>
          <p:nvPr>
            <p:ph type="body" sz="quarter" idx="31" hasCustomPrompt="1"/>
          </p:nvPr>
        </p:nvSpPr>
        <p:spPr>
          <a:xfrm>
            <a:off x="457200"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45" name="Text Placeholder 21"/>
          <p:cNvSpPr>
            <a:spLocks noGrp="1"/>
          </p:cNvSpPr>
          <p:nvPr>
            <p:ph type="body" sz="quarter" idx="33" hasCustomPrompt="1"/>
          </p:nvPr>
        </p:nvSpPr>
        <p:spPr>
          <a:xfrm>
            <a:off x="7235571"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6" name="Text Placeholder 21"/>
          <p:cNvSpPr>
            <a:spLocks noGrp="1"/>
          </p:cNvSpPr>
          <p:nvPr>
            <p:ph type="body" sz="quarter" idx="34" hasCustomPrompt="1"/>
          </p:nvPr>
        </p:nvSpPr>
        <p:spPr>
          <a:xfrm>
            <a:off x="7235571" y="3091437"/>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7" name="Text Placeholder 21"/>
          <p:cNvSpPr>
            <a:spLocks noGrp="1"/>
          </p:cNvSpPr>
          <p:nvPr>
            <p:ph type="body" sz="quarter" idx="35" hasCustomPrompt="1"/>
          </p:nvPr>
        </p:nvSpPr>
        <p:spPr>
          <a:xfrm>
            <a:off x="7235571" y="4873246"/>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Tree>
    <p:extLst>
      <p:ext uri="{BB962C8B-B14F-4D97-AF65-F5344CB8AC3E}">
        <p14:creationId xmlns:p14="http://schemas.microsoft.com/office/powerpoint/2010/main" val="11845087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7/5/2019</a:t>
            </a:fld>
            <a:endParaRPr dirty="0"/>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dirty="0"/>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dirty="0"/>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300"/>
              </a:spcBef>
            </a:pPr>
            <a:r>
              <a:rPr sz="1000" dirty="0">
                <a:solidFill>
                  <a:prstClr val="white">
                    <a:lumMod val="50000"/>
                  </a:prstClr>
                </a:solidFill>
                <a:latin typeface="Calibri Light" panose="020F0302020204030204" pitchFamily="34" charset="0"/>
                <a:cs typeface="Calibri" panose="020F0502020204030204" pitchFamily="34" charset="0"/>
              </a:rPr>
              <a:t>The placeholders in this brochure are formatted for you. If you want to add or remove bullet points from text, just click the Bullets button on the Home tab.</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If you need more placeholders for titles, subtitles or body text, just make a copy of what you need and drag it into place. PowerPoint’s Smart Guides will help you align it with everything else.</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click a picture, press the Delete key, then click the icon to add your picture.</a:t>
            </a:r>
            <a:endParaRPr lang="en-US" sz="1000" dirty="0">
              <a:solidFill>
                <a:prstClr val="white">
                  <a:lumMod val="50000"/>
                </a:prstClr>
              </a:solidFill>
              <a:latin typeface="Calibri Light" panose="020F0302020204030204" pitchFamily="34" charset="0"/>
              <a:cs typeface="Calibri" panose="020F0502020204030204" pitchFamily="34" charset="0"/>
            </a:endParaRPr>
          </a:p>
          <a:p>
            <a:pPr lvl="0">
              <a:spcBef>
                <a:spcPts val="600"/>
              </a:spcBef>
            </a:pPr>
            <a:r>
              <a:rPr lang="en-US" sz="1000" dirty="0">
                <a:solidFill>
                  <a:prstClr val="white">
                    <a:lumMod val="50000"/>
                  </a:prstClr>
                </a:solidFill>
                <a:latin typeface="Calibri Light" panose="020F0302020204030204" pitchFamily="34" charset="0"/>
                <a:cs typeface="Calibri" panose="020F0502020204030204" pitchFamily="34" charset="0"/>
              </a:rPr>
              <a:t>If you replace a photo</a:t>
            </a:r>
            <a:r>
              <a:rPr lang="en-US" sz="1000" baseline="0" dirty="0">
                <a:solidFill>
                  <a:prstClr val="white">
                    <a:lumMod val="50000"/>
                  </a:prstClr>
                </a:solidFill>
                <a:latin typeface="Calibri Light" panose="020F0302020204030204" pitchFamily="34" charset="0"/>
                <a:cs typeface="Calibri" panose="020F0502020204030204" pitchFamily="34" charset="0"/>
              </a:rPr>
              <a:t> with your own and it’s not a flawless fit for the space, you can crop it to fit in almost no time. Just select the picture and then, on the Picture tools Format tab, in the Size group, click Crop.</a:t>
            </a:r>
            <a:endParaRPr sz="10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asheschools.org/"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3"/>
          </p:nvPr>
        </p:nvSpPr>
        <p:spPr/>
        <p:txBody>
          <a:bodyPr/>
          <a:lstStyle/>
          <a:p>
            <a:r>
              <a:rPr lang="en-US" sz="3200" i="1" dirty="0"/>
              <a:t>Ashe County Schools</a:t>
            </a:r>
            <a:endParaRPr lang="en-US" sz="3200" b="1" dirty="0"/>
          </a:p>
        </p:txBody>
      </p:sp>
      <p:sp>
        <p:nvSpPr>
          <p:cNvPr id="21" name="Text Placeholder 20"/>
          <p:cNvSpPr>
            <a:spLocks noGrp="1"/>
          </p:cNvSpPr>
          <p:nvPr>
            <p:ph type="body" sz="quarter" idx="19"/>
          </p:nvPr>
        </p:nvSpPr>
        <p:spPr/>
        <p:txBody>
          <a:bodyPr/>
          <a:lstStyle/>
          <a:p>
            <a:r>
              <a:rPr lang="en-US" sz="1400" b="1" i="1" dirty="0"/>
              <a:t>Ashe County School District</a:t>
            </a:r>
          </a:p>
          <a:p>
            <a:r>
              <a:rPr lang="en-US" sz="1400" b="1" i="1" dirty="0"/>
              <a:t>320 South Street</a:t>
            </a:r>
          </a:p>
          <a:p>
            <a:r>
              <a:rPr lang="en-US" sz="1400" b="1" i="1" dirty="0"/>
              <a:t>Jefferson, NC  28640</a:t>
            </a:r>
          </a:p>
          <a:p>
            <a:r>
              <a:rPr lang="en-US" sz="1400" b="1" i="1" dirty="0"/>
              <a:t>Phone:   336-246-7175</a:t>
            </a:r>
          </a:p>
          <a:p>
            <a:r>
              <a:rPr lang="en-US" sz="1400" b="1" i="1" dirty="0"/>
              <a:t>Fax:   336-246-7609</a:t>
            </a:r>
          </a:p>
        </p:txBody>
      </p:sp>
      <p:sp>
        <p:nvSpPr>
          <p:cNvPr id="6" name="TextBox 5"/>
          <p:cNvSpPr txBox="1"/>
          <p:nvPr/>
        </p:nvSpPr>
        <p:spPr>
          <a:xfrm>
            <a:off x="7200689" y="2202024"/>
            <a:ext cx="2390986" cy="4708981"/>
          </a:xfrm>
          <a:prstGeom prst="rect">
            <a:avLst/>
          </a:prstGeom>
          <a:noFill/>
        </p:spPr>
        <p:txBody>
          <a:bodyPr wrap="square" rtlCol="0">
            <a:spAutoFit/>
          </a:bodyPr>
          <a:lstStyle/>
          <a:p>
            <a:pPr algn="ctr"/>
            <a:r>
              <a:rPr lang="en-US" sz="2800" dirty="0"/>
              <a:t>Title I </a:t>
            </a:r>
          </a:p>
          <a:p>
            <a:pPr algn="ctr"/>
            <a:r>
              <a:rPr lang="en-US" sz="2800" dirty="0"/>
              <a:t>Parent </a:t>
            </a:r>
          </a:p>
          <a:p>
            <a:pPr algn="ctr"/>
            <a:r>
              <a:rPr lang="en-US" sz="2800" dirty="0"/>
              <a:t>Information</a:t>
            </a:r>
          </a:p>
          <a:p>
            <a:endParaRPr lang="en-US" dirty="0"/>
          </a:p>
          <a:p>
            <a:endParaRPr lang="en-US" dirty="0"/>
          </a:p>
          <a:p>
            <a:endParaRPr lang="en-US" dirty="0"/>
          </a:p>
          <a:p>
            <a:endParaRPr lang="en-US" dirty="0"/>
          </a:p>
          <a:p>
            <a:endParaRPr lang="en-US" dirty="0"/>
          </a:p>
          <a:p>
            <a:endParaRPr lang="en-US" dirty="0"/>
          </a:p>
          <a:p>
            <a:endParaRPr lang="en-US" sz="1200" dirty="0"/>
          </a:p>
          <a:p>
            <a:endParaRPr lang="en-US" sz="1200" dirty="0"/>
          </a:p>
          <a:p>
            <a:endParaRPr lang="en-US" sz="1200" dirty="0"/>
          </a:p>
          <a:p>
            <a:endParaRPr lang="en-US" sz="1200" dirty="0"/>
          </a:p>
          <a:p>
            <a:r>
              <a:rPr lang="en-US" sz="1200" dirty="0"/>
              <a:t>Julie Taylor</a:t>
            </a:r>
          </a:p>
          <a:p>
            <a:r>
              <a:rPr lang="en-US" sz="1200" dirty="0"/>
              <a:t>Director of Federal Programs</a:t>
            </a:r>
          </a:p>
          <a:p>
            <a:r>
              <a:rPr lang="en-US" sz="1200" dirty="0"/>
              <a:t>Phone:   336-246-7175</a:t>
            </a:r>
          </a:p>
          <a:p>
            <a:r>
              <a:rPr lang="en-US" sz="1200" dirty="0"/>
              <a:t>Email: julie.taylor@ashe.k12.nc.us</a:t>
            </a:r>
          </a:p>
        </p:txBody>
      </p:sp>
      <p:sp>
        <p:nvSpPr>
          <p:cNvPr id="10" name="TextBox 9"/>
          <p:cNvSpPr txBox="1"/>
          <p:nvPr/>
        </p:nvSpPr>
        <p:spPr>
          <a:xfrm>
            <a:off x="3783764" y="830424"/>
            <a:ext cx="2449512" cy="369332"/>
          </a:xfrm>
          <a:prstGeom prst="rect">
            <a:avLst/>
          </a:prstGeom>
          <a:noFill/>
        </p:spPr>
        <p:txBody>
          <a:bodyPr wrap="square" rtlCol="0">
            <a:spAutoFit/>
          </a:bodyPr>
          <a:lstStyle/>
          <a:p>
            <a:pPr algn="ctr"/>
            <a:r>
              <a:rPr lang="en-US" dirty="0"/>
              <a:t>Parents Right to Know</a:t>
            </a:r>
          </a:p>
        </p:txBody>
      </p:sp>
      <p:sp>
        <p:nvSpPr>
          <p:cNvPr id="11" name="TextBox 10"/>
          <p:cNvSpPr txBox="1"/>
          <p:nvPr/>
        </p:nvSpPr>
        <p:spPr>
          <a:xfrm>
            <a:off x="3844606" y="1402225"/>
            <a:ext cx="2398351" cy="1938992"/>
          </a:xfrm>
          <a:prstGeom prst="rect">
            <a:avLst/>
          </a:prstGeom>
          <a:noFill/>
        </p:spPr>
        <p:txBody>
          <a:bodyPr wrap="square" rtlCol="0">
            <a:spAutoFit/>
          </a:bodyPr>
          <a:lstStyle/>
          <a:p>
            <a:r>
              <a:rPr lang="en-US" sz="1200" dirty="0"/>
              <a:t>Parents of children attending a Title I school have the right to know the professional qualifications of the classroom teachers and paraprofessionals  who instruct their child. Contact your school or the Director of Human Resources, Roy Putman at 336-246-7175 or roy.putman@ashe.k12.nc.us</a:t>
            </a:r>
          </a:p>
        </p:txBody>
      </p:sp>
      <p:sp>
        <p:nvSpPr>
          <p:cNvPr id="24" name="TextBox 23"/>
          <p:cNvSpPr txBox="1"/>
          <p:nvPr/>
        </p:nvSpPr>
        <p:spPr>
          <a:xfrm>
            <a:off x="3844606" y="3359020"/>
            <a:ext cx="2276670" cy="369332"/>
          </a:xfrm>
          <a:prstGeom prst="rect">
            <a:avLst/>
          </a:prstGeom>
          <a:noFill/>
        </p:spPr>
        <p:txBody>
          <a:bodyPr wrap="square" rtlCol="0">
            <a:spAutoFit/>
          </a:bodyPr>
          <a:lstStyle/>
          <a:p>
            <a:pPr algn="ctr"/>
            <a:r>
              <a:rPr lang="en-US" dirty="0"/>
              <a:t>Parent Involvement</a:t>
            </a:r>
          </a:p>
        </p:txBody>
      </p:sp>
      <p:sp>
        <p:nvSpPr>
          <p:cNvPr id="25" name="TextBox 24"/>
          <p:cNvSpPr txBox="1"/>
          <p:nvPr/>
        </p:nvSpPr>
        <p:spPr>
          <a:xfrm>
            <a:off x="3872491" y="3842512"/>
            <a:ext cx="2109113" cy="2862322"/>
          </a:xfrm>
          <a:prstGeom prst="rect">
            <a:avLst/>
          </a:prstGeom>
          <a:noFill/>
        </p:spPr>
        <p:txBody>
          <a:bodyPr wrap="square" rtlCol="0">
            <a:spAutoFit/>
          </a:bodyPr>
          <a:lstStyle/>
          <a:p>
            <a:r>
              <a:rPr lang="en-US" sz="1200" dirty="0"/>
              <a:t>Research has shown that children are more successful when parents are involved in their education.  You can help your child by volunteering, helping with homework, reading to your child and talking with your child’s teacher. </a:t>
            </a:r>
          </a:p>
          <a:p>
            <a:r>
              <a:rPr lang="en-US" sz="1200" dirty="0"/>
              <a:t>Each Title I school will develop a School Parent Compact.  You can help by ensuring that homework is complete and your child attends school every day. </a:t>
            </a:r>
          </a:p>
        </p:txBody>
      </p:sp>
      <p:sp>
        <p:nvSpPr>
          <p:cNvPr id="26" name="TextBox 25"/>
          <p:cNvSpPr txBox="1"/>
          <p:nvPr/>
        </p:nvSpPr>
        <p:spPr>
          <a:xfrm>
            <a:off x="457200" y="639763"/>
            <a:ext cx="2488200" cy="3724096"/>
          </a:xfrm>
          <a:prstGeom prst="rect">
            <a:avLst/>
          </a:prstGeom>
          <a:noFill/>
        </p:spPr>
        <p:txBody>
          <a:bodyPr wrap="square" rtlCol="0">
            <a:spAutoFit/>
          </a:bodyPr>
          <a:lstStyle/>
          <a:p>
            <a:pPr algn="ctr"/>
            <a:r>
              <a:rPr lang="en-US" dirty="0"/>
              <a:t>Ashe County </a:t>
            </a:r>
          </a:p>
          <a:p>
            <a:pPr algn="ctr"/>
            <a:r>
              <a:rPr lang="en-US" dirty="0"/>
              <a:t>Title I Schools</a:t>
            </a:r>
          </a:p>
          <a:p>
            <a:endParaRPr lang="en-US" dirty="0"/>
          </a:p>
          <a:p>
            <a:r>
              <a:rPr lang="en-US" sz="1400" dirty="0"/>
              <a:t>Blue Ridge Elementary</a:t>
            </a:r>
          </a:p>
          <a:p>
            <a:r>
              <a:rPr lang="en-US" sz="1400" dirty="0"/>
              <a:t>Principal – Joallen Lowder</a:t>
            </a:r>
          </a:p>
          <a:p>
            <a:r>
              <a:rPr lang="en-US" sz="1400" dirty="0"/>
              <a:t>336-384-4500</a:t>
            </a:r>
          </a:p>
          <a:p>
            <a:endParaRPr lang="en-US" sz="1400" dirty="0"/>
          </a:p>
          <a:p>
            <a:endParaRPr lang="en-US" sz="1400" dirty="0"/>
          </a:p>
          <a:p>
            <a:r>
              <a:rPr lang="en-US" sz="1400" dirty="0"/>
              <a:t>Mountain View Elementary</a:t>
            </a:r>
          </a:p>
          <a:p>
            <a:r>
              <a:rPr lang="en-US" sz="1400" dirty="0"/>
              <a:t>Principal – David Blackburn</a:t>
            </a:r>
          </a:p>
          <a:p>
            <a:r>
              <a:rPr lang="en-US" sz="1400" dirty="0"/>
              <a:t>336-982-4200</a:t>
            </a:r>
          </a:p>
          <a:p>
            <a:endParaRPr lang="en-US" sz="1400" dirty="0"/>
          </a:p>
          <a:p>
            <a:endParaRPr lang="en-US" sz="1400" dirty="0"/>
          </a:p>
          <a:p>
            <a:r>
              <a:rPr lang="en-US" sz="1400" dirty="0"/>
              <a:t>Westwood Elementary</a:t>
            </a:r>
          </a:p>
          <a:p>
            <a:r>
              <a:rPr lang="en-US" sz="1400" dirty="0"/>
              <a:t>Principal – Jennifer Holden</a:t>
            </a:r>
          </a:p>
          <a:p>
            <a:r>
              <a:rPr lang="en-US" sz="1400" dirty="0"/>
              <a:t>336-877-2921</a:t>
            </a:r>
          </a:p>
        </p:txBody>
      </p:sp>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1003" y="3728352"/>
            <a:ext cx="2317258" cy="1545321"/>
          </a:xfrm>
          <a:prstGeom prst="rect">
            <a:avLst/>
          </a:prstGeom>
        </p:spPr>
      </p:pic>
    </p:spTree>
    <p:extLst>
      <p:ext uri="{BB962C8B-B14F-4D97-AF65-F5344CB8AC3E}">
        <p14:creationId xmlns:p14="http://schemas.microsoft.com/office/powerpoint/2010/main" val="17426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0"/>
          </p:nvPr>
        </p:nvSpPr>
        <p:spPr>
          <a:xfrm>
            <a:off x="438539" y="4359410"/>
            <a:ext cx="2450592" cy="662354"/>
          </a:xfrm>
        </p:spPr>
        <p:txBody>
          <a:bodyPr/>
          <a:lstStyle/>
          <a:p>
            <a:endParaRPr lang="en-US" dirty="0"/>
          </a:p>
          <a:p>
            <a:endParaRPr lang="en-US" dirty="0"/>
          </a:p>
          <a:p>
            <a:endParaRPr lang="en-US" dirty="0"/>
          </a:p>
          <a:p>
            <a:endParaRPr lang="en-US" sz="1400" dirty="0"/>
          </a:p>
          <a:p>
            <a:endParaRPr lang="en-US" sz="1400" dirty="0"/>
          </a:p>
          <a:p>
            <a:endParaRPr lang="en-US" sz="1400" dirty="0"/>
          </a:p>
          <a:p>
            <a:endParaRPr lang="en-US" sz="1400" dirty="0"/>
          </a:p>
          <a:p>
            <a:endParaRPr lang="en-US" sz="1400" dirty="0"/>
          </a:p>
          <a:p>
            <a:pPr algn="ctr"/>
            <a:r>
              <a:rPr lang="en-US" sz="1800" dirty="0">
                <a:solidFill>
                  <a:srgbClr val="0070C0"/>
                </a:solidFill>
              </a:rPr>
              <a:t>What is Title I ?</a:t>
            </a:r>
          </a:p>
          <a:p>
            <a:r>
              <a:rPr lang="en-US" sz="1400" dirty="0">
                <a:solidFill>
                  <a:srgbClr val="0070C0"/>
                </a:solidFill>
              </a:rPr>
              <a:t>Title I is the largest federally funded program for schools in the Untied States. The goal of Title I is to ensure that all children have an opportunity to obtain a high quality education and reach grade level proficiency.  Our district uses Title I funds for extra educational services for children most in need of educational help.  Title I programs can help children do better in school and feel better about themselves.   </a:t>
            </a:r>
          </a:p>
        </p:txBody>
      </p:sp>
      <p:sp>
        <p:nvSpPr>
          <p:cNvPr id="68" name="Text Placeholder 67"/>
          <p:cNvSpPr>
            <a:spLocks noGrp="1"/>
          </p:cNvSpPr>
          <p:nvPr>
            <p:ph type="body" sz="quarter" idx="28"/>
          </p:nvPr>
        </p:nvSpPr>
        <p:spPr>
          <a:xfrm>
            <a:off x="7235571" y="849612"/>
            <a:ext cx="2476251" cy="545290"/>
          </a:xfrm>
        </p:spPr>
        <p:txBody>
          <a:bodyPr/>
          <a:lstStyle/>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solidFill>
                  <a:srgbClr val="0070C0"/>
                </a:solidFill>
              </a:rPr>
              <a:t>How Can I Get Involved? </a:t>
            </a:r>
          </a:p>
          <a:p>
            <a:endParaRPr lang="en-US" dirty="0"/>
          </a:p>
        </p:txBody>
      </p:sp>
      <p:sp>
        <p:nvSpPr>
          <p:cNvPr id="92" name="Text Placeholder 91"/>
          <p:cNvSpPr>
            <a:spLocks noGrp="1"/>
          </p:cNvSpPr>
          <p:nvPr>
            <p:ph type="body" sz="quarter" idx="33"/>
          </p:nvPr>
        </p:nvSpPr>
        <p:spPr>
          <a:xfrm>
            <a:off x="7235571" y="1170442"/>
            <a:ext cx="2359152" cy="1560646"/>
          </a:xfrm>
        </p:spPr>
        <p:txBody>
          <a:bodyPr/>
          <a:lstStyle/>
          <a:p>
            <a:pPr>
              <a:buFont typeface="Wingdings" panose="05000000000000000000" pitchFamily="2" charset="2"/>
              <a:buChar char="ü"/>
            </a:pPr>
            <a:r>
              <a:rPr lang="en-US" sz="1200" dirty="0"/>
              <a:t>Keep in contact with your child’s teacher through telephone, conversations, or email. </a:t>
            </a:r>
          </a:p>
          <a:p>
            <a:pPr>
              <a:buFont typeface="Wingdings" panose="05000000000000000000" pitchFamily="2" charset="2"/>
              <a:buChar char="ü"/>
            </a:pPr>
            <a:r>
              <a:rPr lang="en-US" sz="1200" dirty="0"/>
              <a:t>Participate in school-based events that are intended for attendance of families (e.g., open houses, concerts, fall festivals, etc.)</a:t>
            </a:r>
          </a:p>
          <a:p>
            <a:pPr>
              <a:buFont typeface="Wingdings" panose="05000000000000000000" pitchFamily="2" charset="2"/>
              <a:buChar char="ü"/>
            </a:pPr>
            <a:r>
              <a:rPr lang="en-US" sz="1200" dirty="0"/>
              <a:t>Serve as a role model, showing your child that you support his/her progress in school. Your child will mirror your attitude </a:t>
            </a:r>
            <a:r>
              <a:rPr lang="en-US" sz="1200"/>
              <a:t>about school.</a:t>
            </a:r>
            <a:endParaRPr lang="en-US" sz="1200" dirty="0"/>
          </a:p>
          <a:p>
            <a:pPr>
              <a:buFont typeface="Wingdings" panose="05000000000000000000" pitchFamily="2" charset="2"/>
              <a:buChar char="ü"/>
            </a:pPr>
            <a:r>
              <a:rPr lang="en-US" sz="1200" dirty="0"/>
              <a:t>Keep your child’s teacher informed about events in your child’s life that may affect his/her performance in school.</a:t>
            </a:r>
          </a:p>
          <a:p>
            <a:pPr>
              <a:buFont typeface="Wingdings" panose="05000000000000000000" pitchFamily="2" charset="2"/>
              <a:buChar char="ü"/>
            </a:pPr>
            <a:r>
              <a:rPr lang="en-US" sz="1200" dirty="0"/>
              <a:t>Support your child’s extra-curricular activities.</a:t>
            </a:r>
          </a:p>
          <a:p>
            <a:pPr>
              <a:buFont typeface="Wingdings" panose="05000000000000000000" pitchFamily="2" charset="2"/>
              <a:buChar char="ü"/>
            </a:pPr>
            <a:r>
              <a:rPr lang="en-US" sz="1200" dirty="0"/>
              <a:t>Discuss ideas for parent involvement with your child’s teacher and parent organization. </a:t>
            </a:r>
          </a:p>
          <a:p>
            <a:pPr>
              <a:buFont typeface="Wingdings" panose="05000000000000000000" pitchFamily="2" charset="2"/>
              <a:buChar char="ü"/>
            </a:pPr>
            <a:r>
              <a:rPr lang="en-US" sz="1200" dirty="0"/>
              <a:t>Get involved in the PTSO of the school and have a voice.</a:t>
            </a:r>
          </a:p>
          <a:p>
            <a:pPr marL="0" indent="0">
              <a:buNone/>
            </a:pPr>
            <a:r>
              <a:rPr lang="en-US" sz="1200" dirty="0"/>
              <a:t> </a:t>
            </a:r>
          </a:p>
        </p:txBody>
      </p:sp>
      <p:sp>
        <p:nvSpPr>
          <p:cNvPr id="2" name="TextBox 1"/>
          <p:cNvSpPr txBox="1"/>
          <p:nvPr/>
        </p:nvSpPr>
        <p:spPr>
          <a:xfrm>
            <a:off x="3935652" y="914400"/>
            <a:ext cx="2364564" cy="2954655"/>
          </a:xfrm>
          <a:prstGeom prst="rect">
            <a:avLst/>
          </a:prstGeom>
          <a:noFill/>
        </p:spPr>
        <p:txBody>
          <a:bodyPr wrap="square" rtlCol="0">
            <a:spAutoFit/>
          </a:bodyPr>
          <a:lstStyle/>
          <a:p>
            <a:pPr algn="ctr"/>
            <a:r>
              <a:rPr lang="en-US" dirty="0"/>
              <a:t>Title I Supports…</a:t>
            </a:r>
          </a:p>
          <a:p>
            <a:endParaRPr lang="en-US" sz="1200" dirty="0"/>
          </a:p>
          <a:p>
            <a:pPr marL="171450" indent="-171450">
              <a:lnSpc>
                <a:spcPct val="150000"/>
              </a:lnSpc>
              <a:buFont typeface="Arial" panose="020B0604020202020204" pitchFamily="34" charset="0"/>
              <a:buChar char="•"/>
            </a:pPr>
            <a:r>
              <a:rPr lang="en-US" sz="1200" b="1" dirty="0"/>
              <a:t>Class Size Reduction</a:t>
            </a:r>
          </a:p>
          <a:p>
            <a:pPr marL="171450" indent="-171450">
              <a:lnSpc>
                <a:spcPct val="150000"/>
              </a:lnSpc>
              <a:buFont typeface="Arial" panose="020B0604020202020204" pitchFamily="34" charset="0"/>
              <a:buChar char="•"/>
            </a:pPr>
            <a:r>
              <a:rPr lang="en-US" sz="1200" b="1" dirty="0"/>
              <a:t>Title I Tutors</a:t>
            </a:r>
          </a:p>
          <a:p>
            <a:pPr marL="171450" indent="-171450">
              <a:lnSpc>
                <a:spcPct val="150000"/>
              </a:lnSpc>
              <a:buFont typeface="Arial" panose="020B0604020202020204" pitchFamily="34" charset="0"/>
              <a:buChar char="•"/>
            </a:pPr>
            <a:r>
              <a:rPr lang="en-US" sz="1200" b="1" dirty="0"/>
              <a:t>Instructional Resources</a:t>
            </a:r>
          </a:p>
          <a:p>
            <a:pPr marL="171450" indent="-171450">
              <a:lnSpc>
                <a:spcPct val="150000"/>
              </a:lnSpc>
              <a:buFont typeface="Arial" panose="020B0604020202020204" pitchFamily="34" charset="0"/>
              <a:buChar char="•"/>
            </a:pPr>
            <a:r>
              <a:rPr lang="en-US" sz="1200" b="1" dirty="0"/>
              <a:t>School Technology</a:t>
            </a:r>
          </a:p>
          <a:p>
            <a:pPr marL="171450" indent="-171450">
              <a:lnSpc>
                <a:spcPct val="150000"/>
              </a:lnSpc>
              <a:buFont typeface="Arial" panose="020B0604020202020204" pitchFamily="34" charset="0"/>
              <a:buChar char="•"/>
            </a:pPr>
            <a:r>
              <a:rPr lang="en-US" sz="1200" b="1" dirty="0"/>
              <a:t>Professional Development for Staff</a:t>
            </a:r>
          </a:p>
          <a:p>
            <a:pPr marL="171450" indent="-171450">
              <a:lnSpc>
                <a:spcPct val="150000"/>
              </a:lnSpc>
              <a:buFont typeface="Arial" panose="020B0604020202020204" pitchFamily="34" charset="0"/>
              <a:buChar char="•"/>
            </a:pPr>
            <a:r>
              <a:rPr lang="en-US" sz="1200" b="1" dirty="0"/>
              <a:t>Parent Involvement Activities</a:t>
            </a:r>
          </a:p>
          <a:p>
            <a:endParaRPr lang="en-US" sz="12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60867"/>
            <a:ext cx="3275045" cy="1167170"/>
          </a:xfrm>
          <a:prstGeom prst="rect">
            <a:avLst/>
          </a:prstGeom>
        </p:spPr>
      </p:pic>
      <p:sp>
        <p:nvSpPr>
          <p:cNvPr id="7" name="Oval 6"/>
          <p:cNvSpPr/>
          <p:nvPr/>
        </p:nvSpPr>
        <p:spPr>
          <a:xfrm>
            <a:off x="3624607" y="4038599"/>
            <a:ext cx="2809186" cy="1647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Title I is a federally funded program under the Elementary and Secondary School Act</a:t>
            </a:r>
          </a:p>
          <a:p>
            <a:pPr algn="ctr"/>
            <a:r>
              <a:rPr lang="en-US" sz="1400" dirty="0"/>
              <a:t>(ESEA)</a:t>
            </a:r>
          </a:p>
        </p:txBody>
      </p:sp>
      <p:sp>
        <p:nvSpPr>
          <p:cNvPr id="8" name="TextBox 7"/>
          <p:cNvSpPr txBox="1"/>
          <p:nvPr/>
        </p:nvSpPr>
        <p:spPr>
          <a:xfrm>
            <a:off x="3827281" y="5778632"/>
            <a:ext cx="2300141" cy="1015663"/>
          </a:xfrm>
          <a:prstGeom prst="rect">
            <a:avLst/>
          </a:prstGeom>
          <a:noFill/>
        </p:spPr>
        <p:txBody>
          <a:bodyPr wrap="square" rtlCol="0">
            <a:spAutoFit/>
          </a:bodyPr>
          <a:lstStyle/>
          <a:p>
            <a:pPr algn="ctr"/>
            <a:r>
              <a:rPr lang="en-US" sz="1200" dirty="0"/>
              <a:t>Parent involvement information and School Board Policy can be found at </a:t>
            </a:r>
            <a:r>
              <a:rPr lang="en-US" sz="1200" dirty="0">
                <a:hlinkClick r:id="rId3"/>
              </a:rPr>
              <a:t>www.asheschools.org</a:t>
            </a:r>
            <a:endParaRPr lang="en-US" sz="1200" dirty="0"/>
          </a:p>
          <a:p>
            <a:pPr algn="ctr"/>
            <a:r>
              <a:rPr lang="en-US" sz="1200" dirty="0"/>
              <a:t>(Click Parents and then Title I tab for more information)</a:t>
            </a:r>
          </a:p>
        </p:txBody>
      </p:sp>
    </p:spTree>
    <p:extLst>
      <p:ext uri="{BB962C8B-B14F-4D97-AF65-F5344CB8AC3E}">
        <p14:creationId xmlns:p14="http://schemas.microsoft.com/office/powerpoint/2010/main" val="2005184843"/>
      </p:ext>
    </p:extLst>
  </p:cSld>
  <p:clrMapOvr>
    <a:masterClrMapping/>
  </p:clrMapOvr>
</p:sld>
</file>

<file path=ppt/theme/theme1.xml><?xml version="1.0" encoding="utf-8"?>
<a:theme xmlns:a="http://schemas.openxmlformats.org/drawingml/2006/main" name="Travel Brochure 11 x 8.5">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otvlsblugrntri.potx" id="{B3B90A87-C2CE-4317-B58C-A5B8EAF0783C}" vid="{58BAA871-7C67-4EAA-9A80-E1EE626FF2D1}"/>
    </a:ext>
  </a:extLst>
</a:theme>
</file>

<file path=ppt/theme/theme2.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8A3EB0E-C7E2-44E2-9B5A-9DE34434D9B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Tri-fold travel brochure (blue, green design)</Template>
  <TotalTime>0</TotalTime>
  <Words>476</Words>
  <Application>Microsoft Office PowerPoint</Application>
  <PresentationFormat>Custom</PresentationFormat>
  <Paragraphs>83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Constantia</vt:lpstr>
      <vt:lpstr>Wingdings</vt:lpstr>
      <vt:lpstr>Travel Brochure 11 x 8.5</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2015-07-21T14:02:19Z</dcterms:created>
  <dcterms:modified xsi:type="dcterms:W3CDTF">2019-07-05T12:40:25Z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TC034881799991</vt:lpwstr>
  </property>
</Properties>
</file>